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5"/>
  </p:normalViewPr>
  <p:slideViewPr>
    <p:cSldViewPr snapToGrid="0" snapToObjects="1">
      <p:cViewPr varScale="1">
        <p:scale>
          <a:sx n="99" d="100"/>
          <a:sy n="99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9899BB-18E1-4EAB-B3F0-C3706E3CA462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336AA2AA-EC3E-44A7-88A9-CAAFBDFB618B}">
      <dgm:prSet/>
      <dgm:spPr/>
      <dgm:t>
        <a:bodyPr/>
        <a:lstStyle/>
        <a:p>
          <a:r>
            <a:rPr lang="en-US"/>
            <a:t>Feature</a:t>
          </a:r>
        </a:p>
      </dgm:t>
    </dgm:pt>
    <dgm:pt modelId="{619353F6-4E15-44F4-9BF5-89DDD50E7217}" type="parTrans" cxnId="{809E4268-FD8E-4197-ACF9-57F2C5B12CE6}">
      <dgm:prSet/>
      <dgm:spPr/>
      <dgm:t>
        <a:bodyPr/>
        <a:lstStyle/>
        <a:p>
          <a:endParaRPr lang="en-US"/>
        </a:p>
      </dgm:t>
    </dgm:pt>
    <dgm:pt modelId="{9E13C78E-211C-434C-AA08-4E47F0452D66}" type="sibTrans" cxnId="{809E4268-FD8E-4197-ACF9-57F2C5B12CE6}">
      <dgm:prSet/>
      <dgm:spPr/>
      <dgm:t>
        <a:bodyPr/>
        <a:lstStyle/>
        <a:p>
          <a:endParaRPr lang="en-US"/>
        </a:p>
      </dgm:t>
    </dgm:pt>
    <dgm:pt modelId="{3B09A9A2-D24B-465C-A779-D4B6EFA1BBFF}">
      <dgm:prSet custT="1"/>
      <dgm:spPr/>
      <dgm:t>
        <a:bodyPr/>
        <a:lstStyle/>
        <a:p>
          <a:r>
            <a:rPr lang="en-US" sz="2800" dirty="0"/>
            <a:t>Feature engineering with as many features as possible </a:t>
          </a:r>
        </a:p>
      </dgm:t>
    </dgm:pt>
    <dgm:pt modelId="{4AD62FC5-F039-4D36-A818-171EA6C2239D}" type="parTrans" cxnId="{E77F7857-5EC5-4632-99EE-2393D0E12609}">
      <dgm:prSet/>
      <dgm:spPr/>
      <dgm:t>
        <a:bodyPr/>
        <a:lstStyle/>
        <a:p>
          <a:endParaRPr lang="en-US"/>
        </a:p>
      </dgm:t>
    </dgm:pt>
    <dgm:pt modelId="{5AA5F95D-5F5A-4A35-9051-6CDCE1681B85}" type="sibTrans" cxnId="{E77F7857-5EC5-4632-99EE-2393D0E12609}">
      <dgm:prSet/>
      <dgm:spPr/>
      <dgm:t>
        <a:bodyPr/>
        <a:lstStyle/>
        <a:p>
          <a:endParaRPr lang="en-US"/>
        </a:p>
      </dgm:t>
    </dgm:pt>
    <dgm:pt modelId="{306B8F76-8161-427F-B962-AC7C72BC355B}">
      <dgm:prSet custT="1"/>
      <dgm:spPr/>
      <dgm:t>
        <a:bodyPr/>
        <a:lstStyle/>
        <a:p>
          <a:r>
            <a:rPr lang="en-US" sz="2000" dirty="0"/>
            <a:t>Using TransactionDT (timedelta from a given reference datetime), Product type and transaction amount</a:t>
          </a:r>
        </a:p>
      </dgm:t>
    </dgm:pt>
    <dgm:pt modelId="{8666476B-7556-41F2-861A-1459F7C02608}" type="parTrans" cxnId="{5D3DD8AF-0947-4DA0-BE02-A6C1EA5E77B6}">
      <dgm:prSet/>
      <dgm:spPr/>
      <dgm:t>
        <a:bodyPr/>
        <a:lstStyle/>
        <a:p>
          <a:endParaRPr lang="en-US"/>
        </a:p>
      </dgm:t>
    </dgm:pt>
    <dgm:pt modelId="{2516C114-F934-4882-BAB5-3088B06C7C02}" type="sibTrans" cxnId="{5D3DD8AF-0947-4DA0-BE02-A6C1EA5E77B6}">
      <dgm:prSet/>
      <dgm:spPr/>
      <dgm:t>
        <a:bodyPr/>
        <a:lstStyle/>
        <a:p>
          <a:endParaRPr lang="en-US"/>
        </a:p>
      </dgm:t>
    </dgm:pt>
    <dgm:pt modelId="{A926F079-91F4-4595-82E5-B47AAEE3389F}">
      <dgm:prSet/>
      <dgm:spPr/>
      <dgm:t>
        <a:bodyPr/>
        <a:lstStyle/>
        <a:p>
          <a:r>
            <a:rPr lang="en-US" dirty="0"/>
            <a:t>Model Blending</a:t>
          </a:r>
        </a:p>
      </dgm:t>
    </dgm:pt>
    <dgm:pt modelId="{25A9B2A6-68FA-479B-AF85-FB72E119C84D}" type="parTrans" cxnId="{36438913-A98F-40BE-AFE2-D38656A02C9E}">
      <dgm:prSet/>
      <dgm:spPr/>
      <dgm:t>
        <a:bodyPr/>
        <a:lstStyle/>
        <a:p>
          <a:endParaRPr lang="en-US"/>
        </a:p>
      </dgm:t>
    </dgm:pt>
    <dgm:pt modelId="{0D755D65-442C-4257-9D93-D7439B017F2F}" type="sibTrans" cxnId="{36438913-A98F-40BE-AFE2-D38656A02C9E}">
      <dgm:prSet/>
      <dgm:spPr/>
      <dgm:t>
        <a:bodyPr/>
        <a:lstStyle/>
        <a:p>
          <a:endParaRPr lang="en-US"/>
        </a:p>
      </dgm:t>
    </dgm:pt>
    <dgm:pt modelId="{BDCD5D20-C08E-486F-897C-80CEB452F2A7}">
      <dgm:prSet/>
      <dgm:spPr/>
      <dgm:t>
        <a:bodyPr/>
        <a:lstStyle/>
        <a:p>
          <a:endParaRPr lang="en-US" sz="2000" dirty="0"/>
        </a:p>
      </dgm:t>
    </dgm:pt>
    <dgm:pt modelId="{6361C21F-48A5-4EEB-99AE-0D34ADA0ECAD}" type="parTrans" cxnId="{121924B5-A632-4CCB-AA0C-1B428517219F}">
      <dgm:prSet/>
      <dgm:spPr/>
      <dgm:t>
        <a:bodyPr/>
        <a:lstStyle/>
        <a:p>
          <a:endParaRPr lang="en-US"/>
        </a:p>
      </dgm:t>
    </dgm:pt>
    <dgm:pt modelId="{7C1EB7CE-333D-4F2D-8F20-4407BBC2F2AD}" type="sibTrans" cxnId="{121924B5-A632-4CCB-AA0C-1B428517219F}">
      <dgm:prSet/>
      <dgm:spPr/>
      <dgm:t>
        <a:bodyPr/>
        <a:lstStyle/>
        <a:p>
          <a:endParaRPr lang="en-US"/>
        </a:p>
      </dgm:t>
    </dgm:pt>
    <dgm:pt modelId="{A75B4A11-6D61-4467-B20C-85855A9DE695}">
      <dgm:prSet custT="1"/>
      <dgm:spPr/>
      <dgm:t>
        <a:bodyPr/>
        <a:lstStyle/>
        <a:p>
          <a:r>
            <a:rPr lang="en-US" sz="2800" dirty="0"/>
            <a:t>Blend with XGboost</a:t>
          </a:r>
        </a:p>
      </dgm:t>
    </dgm:pt>
    <dgm:pt modelId="{887DC4A6-D040-4DF0-A7E8-6153EF9A5EC4}" type="parTrans" cxnId="{04E55A6F-DA25-41AC-851F-D0407EC8AF64}">
      <dgm:prSet/>
      <dgm:spPr/>
      <dgm:t>
        <a:bodyPr/>
        <a:lstStyle/>
        <a:p>
          <a:endParaRPr lang="en-US"/>
        </a:p>
      </dgm:t>
    </dgm:pt>
    <dgm:pt modelId="{A6E06BDA-6AFD-4A35-9951-B4DDD47FB894}" type="sibTrans" cxnId="{04E55A6F-DA25-41AC-851F-D0407EC8AF64}">
      <dgm:prSet/>
      <dgm:spPr/>
      <dgm:t>
        <a:bodyPr/>
        <a:lstStyle/>
        <a:p>
          <a:endParaRPr lang="en-US"/>
        </a:p>
      </dgm:t>
    </dgm:pt>
    <dgm:pt modelId="{C0104CB8-29DD-7148-8C62-DDA40B824470}" type="pres">
      <dgm:prSet presAssocID="{359899BB-18E1-4EAB-B3F0-C3706E3CA462}" presName="Name0" presStyleCnt="0">
        <dgm:presLayoutVars>
          <dgm:dir/>
          <dgm:animLvl val="lvl"/>
          <dgm:resizeHandles val="exact"/>
        </dgm:presLayoutVars>
      </dgm:prSet>
      <dgm:spPr/>
    </dgm:pt>
    <dgm:pt modelId="{4D948BE8-CB63-F54C-B01F-4046DE8CCCDC}" type="pres">
      <dgm:prSet presAssocID="{336AA2AA-EC3E-44A7-88A9-CAAFBDFB618B}" presName="composite" presStyleCnt="0"/>
      <dgm:spPr/>
    </dgm:pt>
    <dgm:pt modelId="{546100B0-C729-314B-8394-B7ABF246842A}" type="pres">
      <dgm:prSet presAssocID="{336AA2AA-EC3E-44A7-88A9-CAAFBDFB618B}" presName="parTx" presStyleLbl="alignNode1" presStyleIdx="0" presStyleCnt="2">
        <dgm:presLayoutVars>
          <dgm:chMax val="0"/>
          <dgm:chPref val="0"/>
        </dgm:presLayoutVars>
      </dgm:prSet>
      <dgm:spPr/>
    </dgm:pt>
    <dgm:pt modelId="{E81BF4D9-44D7-044B-8822-302799D92A3A}" type="pres">
      <dgm:prSet presAssocID="{336AA2AA-EC3E-44A7-88A9-CAAFBDFB618B}" presName="desTx" presStyleLbl="alignAccFollowNode1" presStyleIdx="0" presStyleCnt="2">
        <dgm:presLayoutVars/>
      </dgm:prSet>
      <dgm:spPr/>
    </dgm:pt>
    <dgm:pt modelId="{D837B3CB-60C3-B74A-8C41-06E778E1BDCD}" type="pres">
      <dgm:prSet presAssocID="{9E13C78E-211C-434C-AA08-4E47F0452D66}" presName="space" presStyleCnt="0"/>
      <dgm:spPr/>
    </dgm:pt>
    <dgm:pt modelId="{17295F6E-83A2-CD45-946A-162699C87677}" type="pres">
      <dgm:prSet presAssocID="{A926F079-91F4-4595-82E5-B47AAEE3389F}" presName="composite" presStyleCnt="0"/>
      <dgm:spPr/>
    </dgm:pt>
    <dgm:pt modelId="{C081303C-276E-8D49-BF5F-C4C006B02567}" type="pres">
      <dgm:prSet presAssocID="{A926F079-91F4-4595-82E5-B47AAEE3389F}" presName="parTx" presStyleLbl="alignNode1" presStyleIdx="1" presStyleCnt="2">
        <dgm:presLayoutVars>
          <dgm:chMax val="0"/>
          <dgm:chPref val="0"/>
        </dgm:presLayoutVars>
      </dgm:prSet>
      <dgm:spPr/>
    </dgm:pt>
    <dgm:pt modelId="{4A482F58-9059-4448-A85A-7BFFFEC8DA8B}" type="pres">
      <dgm:prSet presAssocID="{A926F079-91F4-4595-82E5-B47AAEE3389F}" presName="desTx" presStyleLbl="alignAccFollowNode1" presStyleIdx="1" presStyleCnt="2">
        <dgm:presLayoutVars/>
      </dgm:prSet>
      <dgm:spPr/>
    </dgm:pt>
  </dgm:ptLst>
  <dgm:cxnLst>
    <dgm:cxn modelId="{75C80A11-58A5-B448-8819-0387648BB14C}" type="presOf" srcId="{BDCD5D20-C08E-486F-897C-80CEB452F2A7}" destId="{4A482F58-9059-4448-A85A-7BFFFEC8DA8B}" srcOrd="0" destOrd="0" presId="urn:microsoft.com/office/officeart/2016/7/layout/ChevronBlockProcess"/>
    <dgm:cxn modelId="{C28A2512-3905-3346-9D1B-EED8E9F09D16}" type="presOf" srcId="{359899BB-18E1-4EAB-B3F0-C3706E3CA462}" destId="{C0104CB8-29DD-7148-8C62-DDA40B824470}" srcOrd="0" destOrd="0" presId="urn:microsoft.com/office/officeart/2016/7/layout/ChevronBlockProcess"/>
    <dgm:cxn modelId="{36438913-A98F-40BE-AFE2-D38656A02C9E}" srcId="{359899BB-18E1-4EAB-B3F0-C3706E3CA462}" destId="{A926F079-91F4-4595-82E5-B47AAEE3389F}" srcOrd="1" destOrd="0" parTransId="{25A9B2A6-68FA-479B-AF85-FB72E119C84D}" sibTransId="{0D755D65-442C-4257-9D93-D7439B017F2F}"/>
    <dgm:cxn modelId="{1625413D-F3E0-734D-A244-F37B6FCBFDE7}" type="presOf" srcId="{3B09A9A2-D24B-465C-A779-D4B6EFA1BBFF}" destId="{E81BF4D9-44D7-044B-8822-302799D92A3A}" srcOrd="0" destOrd="0" presId="urn:microsoft.com/office/officeart/2016/7/layout/ChevronBlockProcess"/>
    <dgm:cxn modelId="{56895754-C143-9B40-AEB5-C9BB3A3D09A9}" type="presOf" srcId="{A926F079-91F4-4595-82E5-B47AAEE3389F}" destId="{C081303C-276E-8D49-BF5F-C4C006B02567}" srcOrd="0" destOrd="0" presId="urn:microsoft.com/office/officeart/2016/7/layout/ChevronBlockProcess"/>
    <dgm:cxn modelId="{E77F7857-5EC5-4632-99EE-2393D0E12609}" srcId="{336AA2AA-EC3E-44A7-88A9-CAAFBDFB618B}" destId="{3B09A9A2-D24B-465C-A779-D4B6EFA1BBFF}" srcOrd="0" destOrd="0" parTransId="{4AD62FC5-F039-4D36-A818-171EA6C2239D}" sibTransId="{5AA5F95D-5F5A-4A35-9051-6CDCE1681B85}"/>
    <dgm:cxn modelId="{809E4268-FD8E-4197-ACF9-57F2C5B12CE6}" srcId="{359899BB-18E1-4EAB-B3F0-C3706E3CA462}" destId="{336AA2AA-EC3E-44A7-88A9-CAAFBDFB618B}" srcOrd="0" destOrd="0" parTransId="{619353F6-4E15-44F4-9BF5-89DDD50E7217}" sibTransId="{9E13C78E-211C-434C-AA08-4E47F0452D66}"/>
    <dgm:cxn modelId="{04E55A6F-DA25-41AC-851F-D0407EC8AF64}" srcId="{BDCD5D20-C08E-486F-897C-80CEB452F2A7}" destId="{A75B4A11-6D61-4467-B20C-85855A9DE695}" srcOrd="0" destOrd="0" parTransId="{887DC4A6-D040-4DF0-A7E8-6153EF9A5EC4}" sibTransId="{A6E06BDA-6AFD-4A35-9951-B4DDD47FB894}"/>
    <dgm:cxn modelId="{6285F083-FB31-3F48-B2E7-B61EE7A279EF}" type="presOf" srcId="{A75B4A11-6D61-4467-B20C-85855A9DE695}" destId="{4A482F58-9059-4448-A85A-7BFFFEC8DA8B}" srcOrd="0" destOrd="1" presId="urn:microsoft.com/office/officeart/2016/7/layout/ChevronBlockProcess"/>
    <dgm:cxn modelId="{D10B9C9C-F50A-F94C-8227-30EFB594DB22}" type="presOf" srcId="{306B8F76-8161-427F-B962-AC7C72BC355B}" destId="{E81BF4D9-44D7-044B-8822-302799D92A3A}" srcOrd="0" destOrd="1" presId="urn:microsoft.com/office/officeart/2016/7/layout/ChevronBlockProcess"/>
    <dgm:cxn modelId="{5D3DD8AF-0947-4DA0-BE02-A6C1EA5E77B6}" srcId="{3B09A9A2-D24B-465C-A779-D4B6EFA1BBFF}" destId="{306B8F76-8161-427F-B962-AC7C72BC355B}" srcOrd="0" destOrd="0" parTransId="{8666476B-7556-41F2-861A-1459F7C02608}" sibTransId="{2516C114-F934-4882-BAB5-3088B06C7C02}"/>
    <dgm:cxn modelId="{121924B5-A632-4CCB-AA0C-1B428517219F}" srcId="{A926F079-91F4-4595-82E5-B47AAEE3389F}" destId="{BDCD5D20-C08E-486F-897C-80CEB452F2A7}" srcOrd="0" destOrd="0" parTransId="{6361C21F-48A5-4EEB-99AE-0D34ADA0ECAD}" sibTransId="{7C1EB7CE-333D-4F2D-8F20-4407BBC2F2AD}"/>
    <dgm:cxn modelId="{FC1FBDC4-B69D-224C-9F9E-9228CB2F3130}" type="presOf" srcId="{336AA2AA-EC3E-44A7-88A9-CAAFBDFB618B}" destId="{546100B0-C729-314B-8394-B7ABF246842A}" srcOrd="0" destOrd="0" presId="urn:microsoft.com/office/officeart/2016/7/layout/ChevronBlockProcess"/>
    <dgm:cxn modelId="{DE104681-7A3B-8B43-9D03-F3DEDC54C216}" type="presParOf" srcId="{C0104CB8-29DD-7148-8C62-DDA40B824470}" destId="{4D948BE8-CB63-F54C-B01F-4046DE8CCCDC}" srcOrd="0" destOrd="0" presId="urn:microsoft.com/office/officeart/2016/7/layout/ChevronBlockProcess"/>
    <dgm:cxn modelId="{88B34C9B-4C96-3B4B-8D7C-74B64B965875}" type="presParOf" srcId="{4D948BE8-CB63-F54C-B01F-4046DE8CCCDC}" destId="{546100B0-C729-314B-8394-B7ABF246842A}" srcOrd="0" destOrd="0" presId="urn:microsoft.com/office/officeart/2016/7/layout/ChevronBlockProcess"/>
    <dgm:cxn modelId="{966A4B6B-50A9-4443-AAA9-BF9F439B4870}" type="presParOf" srcId="{4D948BE8-CB63-F54C-B01F-4046DE8CCCDC}" destId="{E81BF4D9-44D7-044B-8822-302799D92A3A}" srcOrd="1" destOrd="0" presId="urn:microsoft.com/office/officeart/2016/7/layout/ChevronBlockProcess"/>
    <dgm:cxn modelId="{9CF8ED98-A96F-8244-A7F7-1DF10802E683}" type="presParOf" srcId="{C0104CB8-29DD-7148-8C62-DDA40B824470}" destId="{D837B3CB-60C3-B74A-8C41-06E778E1BDCD}" srcOrd="1" destOrd="0" presId="urn:microsoft.com/office/officeart/2016/7/layout/ChevronBlockProcess"/>
    <dgm:cxn modelId="{CCC7C537-F2C1-9E45-83BC-74AE5850A0D6}" type="presParOf" srcId="{C0104CB8-29DD-7148-8C62-DDA40B824470}" destId="{17295F6E-83A2-CD45-946A-162699C87677}" srcOrd="2" destOrd="0" presId="urn:microsoft.com/office/officeart/2016/7/layout/ChevronBlockProcess"/>
    <dgm:cxn modelId="{6C84B3F8-55AE-134B-95A3-E344836404FB}" type="presParOf" srcId="{17295F6E-83A2-CD45-946A-162699C87677}" destId="{C081303C-276E-8D49-BF5F-C4C006B02567}" srcOrd="0" destOrd="0" presId="urn:microsoft.com/office/officeart/2016/7/layout/ChevronBlockProcess"/>
    <dgm:cxn modelId="{23731148-6D28-784D-A0BB-8D0F870AC883}" type="presParOf" srcId="{17295F6E-83A2-CD45-946A-162699C87677}" destId="{4A482F58-9059-4448-A85A-7BFFFEC8DA8B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100B0-C729-314B-8394-B7ABF246842A}">
      <dsp:nvSpPr>
        <dsp:cNvPr id="0" name=""/>
        <dsp:cNvSpPr/>
      </dsp:nvSpPr>
      <dsp:spPr>
        <a:xfrm>
          <a:off x="10879" y="0"/>
          <a:ext cx="5273183" cy="1581955"/>
        </a:xfrm>
        <a:prstGeom prst="chevron">
          <a:avLst>
            <a:gd name="adj" fmla="val 3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328" tIns="195328" rIns="195328" bIns="195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Feature</a:t>
          </a:r>
        </a:p>
      </dsp:txBody>
      <dsp:txXfrm>
        <a:off x="485466" y="0"/>
        <a:ext cx="4324010" cy="1581955"/>
      </dsp:txXfrm>
    </dsp:sp>
    <dsp:sp modelId="{E81BF4D9-44D7-044B-8822-302799D92A3A}">
      <dsp:nvSpPr>
        <dsp:cNvPr id="0" name=""/>
        <dsp:cNvSpPr/>
      </dsp:nvSpPr>
      <dsp:spPr>
        <a:xfrm>
          <a:off x="10879" y="1581955"/>
          <a:ext cx="4798597" cy="257253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9196" tIns="379196" rIns="379196" bIns="758392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Feature engineering with as many features as possible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Using TransactionDT (timedelta from a given reference datetime), Product type and transaction amount</a:t>
          </a:r>
        </a:p>
      </dsp:txBody>
      <dsp:txXfrm>
        <a:off x="10879" y="1581955"/>
        <a:ext cx="4798597" cy="2572532"/>
      </dsp:txXfrm>
    </dsp:sp>
    <dsp:sp modelId="{C081303C-276E-8D49-BF5F-C4C006B02567}">
      <dsp:nvSpPr>
        <dsp:cNvPr id="0" name=""/>
        <dsp:cNvSpPr/>
      </dsp:nvSpPr>
      <dsp:spPr>
        <a:xfrm>
          <a:off x="5231536" y="0"/>
          <a:ext cx="5273183" cy="1581955"/>
        </a:xfrm>
        <a:prstGeom prst="chevron">
          <a:avLst>
            <a:gd name="adj" fmla="val 3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328" tIns="195328" rIns="195328" bIns="195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Model Blending</a:t>
          </a:r>
        </a:p>
      </dsp:txBody>
      <dsp:txXfrm>
        <a:off x="5706123" y="0"/>
        <a:ext cx="4324010" cy="1581955"/>
      </dsp:txXfrm>
    </dsp:sp>
    <dsp:sp modelId="{4A482F58-9059-4448-A85A-7BFFFEC8DA8B}">
      <dsp:nvSpPr>
        <dsp:cNvPr id="0" name=""/>
        <dsp:cNvSpPr/>
      </dsp:nvSpPr>
      <dsp:spPr>
        <a:xfrm>
          <a:off x="5231536" y="1581955"/>
          <a:ext cx="4798597" cy="257253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9196" tIns="379196" rIns="379196" bIns="758392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Blend with XGboost</a:t>
          </a:r>
        </a:p>
      </dsp:txBody>
      <dsp:txXfrm>
        <a:off x="5231536" y="1581955"/>
        <a:ext cx="4798597" cy="2572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06E65-8C8D-6D4C-9DD3-9CCDE40B131F}" type="datetimeFigureOut">
              <a:rPr lang="en-US" smtClean="0"/>
              <a:t>8/9/19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D32A2-C9B6-B24D-81A1-8BC0E7B2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55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D32A2-C9B6-B24D-81A1-8BC0E7B23E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60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777A-3736-BB4A-A741-28897F925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3BC978-957B-4745-AA63-66E2A3E63F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44EEB-B078-7445-8552-5EF4F6561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FE58C-449E-7D48-AB9A-9888AE79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96D3E-7143-8B49-9192-CBFEA182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15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FCF4D-8CB8-8440-BD83-DA1BFBEFD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47E14B-82D1-B14D-9129-48625D45A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9C213-878E-5841-A787-6350E8CB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769F7-1639-C149-9220-325FFA8B0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787FC-56F5-2A49-8FE8-FC3E603D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71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3B1AF9-57FA-8D4F-9DBE-E8ABE5C58D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01045D-592C-C949-97A3-8C3971798D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1A6D7-86E3-5D4C-8346-53478CDC5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11B9D-B337-1C4A-BA08-01AD9EEEB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7C57B-1ABC-4F4B-9FF3-4AA077451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2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5F7BD-91D4-CB46-ABA4-5BFC3674B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24365-CF71-824F-9170-25734F183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D5F39-25C5-D448-9AFD-BFC0DB39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02103-3E5C-1141-AE35-984F66B3E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7868D-CD3C-134F-962F-59683E6E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27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B3F9-F9A3-704C-B672-EF378CFEA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411DE-6CEB-6342-B399-E8859FEF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86A38-ACDC-7A4C-8138-808BA4E54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3DAC6-7806-1D49-AB0E-37610E22F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BD4A3-88DD-B841-9351-3F5E3AC34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06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30F57-85CB-6340-94FA-9C03B4A21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D88C3-56EA-FC48-A7ED-22FA57C43D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CF38E6-22F8-B740-9DB2-B50CCA8DA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5F983-69AB-F74E-A15D-A92ADCBB4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9167C-80DD-3941-87ED-65EF6AC8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DF853-CFAB-1149-9657-23669A7AD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22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60C00-29C9-A14C-A546-F0BF7B38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18A32-789E-9C46-B919-1AE62F847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B9B5E-B9B5-F944-8B80-191E333C2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6B3BEF-01F3-CE4E-A046-54F9663FE4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FD2370-78B3-3048-9620-76467D643E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7BD43-E7A4-5C45-8AE9-489D50E01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EB64EC-9C82-A24C-9E35-632808E73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2135C9-DB34-9E46-9731-6F31942E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16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0E459-9FD3-3B40-B1C9-AD86E0084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98BEF2-F49D-1944-9CD4-AF261856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50529-EBD5-B84C-BD1A-E471F4F7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BA511-BCE8-6347-9956-86328CD11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82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AAFEF8-3762-7542-8B53-3B96D5390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07D369-B978-5B45-ACB5-F9B503A15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AC1AC-F88C-6444-8C18-FCB83EA5D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30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7312E-EC0B-A941-A980-2CB0FF3E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34AFD-D0F1-A041-BEEB-BCE763A6E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E78E8-299D-5F4C-8A84-3C50E80DE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4C1A8-C033-DD44-BEEF-D22BAD322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6E360-19CE-4C48-8279-DD8F27EE8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78714-1BCD-4641-BC11-A7D160D2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1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DD03-3591-FC45-9E5C-5671EF5AD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7D1D0-6BE7-B94B-B16E-B4884364D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FEAFB-6EFB-0149-B35A-815AC19E9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9774E-F31A-B94C-9646-EC5E09F72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43AA1-F5F6-F54D-907B-9EF7D8753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15EB0-AC3F-7742-915C-051EA2F33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9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4887F-358F-DB41-8932-A42E8FC79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7ECBC-77DF-4D46-BC0B-F3CF98D79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0C008-6445-2C41-90AC-C0FC855639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2FC96-D470-6E43-B665-EEB75537EEE3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D335F-79E7-874B-8660-EC434FB6B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5A628-3D54-FB4B-A48D-31F9A9F56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3B616-D9FD-DA40-91ED-AD14055B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25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reditdonkey.com/credit-card-fraud-statistic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C176E-D112-BD43-BCA3-8BE5AD1C9F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27AEA3-6985-E741-A852-F5C860C58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8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IEEE-CIS Fraud Detection</a:t>
            </a:r>
            <a:endParaRPr lang="en-US" sz="13800" dirty="0">
              <a:ln w="22225">
                <a:solidFill>
                  <a:schemeClr val="tx1"/>
                </a:solidFill>
                <a:miter lim="800000"/>
              </a:ln>
              <a:noFill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1E6E6-9A1B-5D47-9488-8188D1E19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 fontScale="92500"/>
          </a:bodyPr>
          <a:lstStyle/>
          <a:p>
            <a:pPr fontAlgn="base"/>
            <a:r>
              <a:rPr lang="en-US" sz="4000" b="1" dirty="0"/>
              <a:t>Can you detect fraud from customer transactions?</a:t>
            </a:r>
          </a:p>
          <a:p>
            <a:r>
              <a:rPr lang="en-US" sz="2600" b="1" dirty="0"/>
              <a:t>Fang Feng </a:t>
            </a:r>
          </a:p>
        </p:txBody>
      </p:sp>
    </p:spTree>
    <p:extLst>
      <p:ext uri="{BB962C8B-B14F-4D97-AF65-F5344CB8AC3E}">
        <p14:creationId xmlns:p14="http://schemas.microsoft.com/office/powerpoint/2010/main" val="3102756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CE61-72D7-E648-A370-B0FB17281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7435" y="643733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Context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79F4F4-8408-3B4E-8C3B-5CD98F0C6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09" r="13598"/>
          <a:stretch/>
        </p:blipFill>
        <p:spPr>
          <a:xfrm>
            <a:off x="-321713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30C0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C1AB4-2275-8641-92AA-49DB57479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858" y="2115117"/>
            <a:ext cx="7753645" cy="4311441"/>
          </a:xfrm>
        </p:spPr>
        <p:txBody>
          <a:bodyPr>
            <a:normAutofit/>
          </a:bodyPr>
          <a:lstStyle/>
          <a:p>
            <a:r>
              <a:rPr lang="en-US" sz="2000" dirty="0"/>
              <a:t>This project is one of the </a:t>
            </a:r>
            <a:r>
              <a:rPr lang="en-US" sz="2000" b="1" dirty="0"/>
              <a:t>Kaggle competition</a:t>
            </a:r>
            <a:r>
              <a:rPr lang="en-US" sz="2000" dirty="0"/>
              <a:t>, IEEE Fraud Detection competition, seeking the best solutions for fraud prevention industry.</a:t>
            </a:r>
          </a:p>
          <a:p>
            <a:pPr lvl="1"/>
            <a:r>
              <a:rPr lang="en-US" sz="2000" i="1" dirty="0"/>
              <a:t>The data comes </a:t>
            </a:r>
            <a:r>
              <a:rPr lang="en-US" sz="2000" b="1" i="1" dirty="0"/>
              <a:t>from Vesta (</a:t>
            </a:r>
            <a:r>
              <a:rPr lang="en-US" sz="2000" dirty="0"/>
              <a:t>world’s leading payment service company, Vesta Corporation</a:t>
            </a:r>
            <a:r>
              <a:rPr lang="en-US" sz="2000" b="1" i="1" dirty="0"/>
              <a:t>) 's real-world e-commerce transactions</a:t>
            </a:r>
          </a:p>
          <a:p>
            <a:pPr lvl="1"/>
            <a:r>
              <a:rPr lang="en-US" sz="2000" i="1" dirty="0"/>
              <a:t>Data Description</a:t>
            </a:r>
          </a:p>
          <a:p>
            <a:pPr lvl="2"/>
            <a:r>
              <a:rPr lang="en-US" sz="1600" i="1" dirty="0"/>
              <a:t>104MB 2 data sets</a:t>
            </a:r>
          </a:p>
          <a:p>
            <a:pPr lvl="2"/>
            <a:r>
              <a:rPr lang="en-US" sz="1600" i="1" dirty="0"/>
              <a:t>600,000 rows and 459 columns</a:t>
            </a:r>
          </a:p>
          <a:p>
            <a:pPr lvl="1"/>
            <a:endParaRPr lang="en-US" sz="2000" i="1" dirty="0"/>
          </a:p>
          <a:p>
            <a:r>
              <a:rPr lang="en-US" sz="2000" i="1" dirty="0"/>
              <a:t>To </a:t>
            </a:r>
            <a:r>
              <a:rPr lang="en-US" sz="2000" b="1" i="1" dirty="0"/>
              <a:t>improve the efficacy of fraudulent transaction alerts </a:t>
            </a:r>
            <a:r>
              <a:rPr lang="en-US" sz="2000" i="1" dirty="0"/>
              <a:t>for millions of people around the world, helping hundreds of thousands of businesses reduce their fraud loss and increase their revenue.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19CC2D-994D-5E4C-9372-33300ED52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7309" y="3675806"/>
            <a:ext cx="3076617" cy="3691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31BACDA-BB4F-F944-9C79-3D58535B03AD}"/>
              </a:ext>
            </a:extLst>
          </p:cNvPr>
          <p:cNvSpPr/>
          <p:nvPr/>
        </p:nvSpPr>
        <p:spPr>
          <a:xfrm>
            <a:off x="4531154" y="6426558"/>
            <a:ext cx="72603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Foot note: </a:t>
            </a:r>
            <a:r>
              <a:rPr lang="en-US" dirty="0">
                <a:hlinkClick r:id="rId4"/>
              </a:rPr>
              <a:t>https://www.creditdonkey.com/credit-card-fraud-statistics.html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144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4E4A2-63A4-0C48-9CD9-BE40BFA90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Interesting finding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490514-9690-4442-95D8-851C6D46F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630" y="1558343"/>
            <a:ext cx="5737182" cy="46186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/>
              <a:t>Unusual data sets </a:t>
            </a:r>
            <a:r>
              <a:rPr lang="en-US" sz="2600" dirty="0"/>
              <a:t>which have many missing data and many missing information for each column</a:t>
            </a:r>
          </a:p>
          <a:p>
            <a:pPr lvl="1"/>
            <a:r>
              <a:rPr lang="en-US" sz="2600" dirty="0"/>
              <a:t>identity of the customer and transaction information</a:t>
            </a:r>
          </a:p>
          <a:p>
            <a:pPr marL="0" indent="0">
              <a:buNone/>
            </a:pPr>
            <a:r>
              <a:rPr lang="en-US" sz="2600" b="1" dirty="0"/>
              <a:t>Feature engineering</a:t>
            </a:r>
          </a:p>
          <a:p>
            <a:pPr lvl="1"/>
            <a:r>
              <a:rPr lang="en-US" sz="2600" dirty="0"/>
              <a:t>count missing information as a new feature</a:t>
            </a:r>
          </a:p>
          <a:p>
            <a:pPr marL="0" indent="0">
              <a:buNone/>
            </a:pPr>
            <a:r>
              <a:rPr lang="en-US" sz="2600" b="1" dirty="0"/>
              <a:t>Model selection</a:t>
            </a:r>
          </a:p>
          <a:p>
            <a:pPr lvl="1"/>
            <a:r>
              <a:rPr lang="en-US" sz="2600" dirty="0"/>
              <a:t>Light GBM: It can handle </a:t>
            </a:r>
            <a:r>
              <a:rPr lang="en-US" sz="2600" dirty="0" err="1"/>
              <a:t>NaN</a:t>
            </a:r>
            <a:r>
              <a:rPr lang="en-US" sz="2600" dirty="0"/>
              <a:t> values out of the box and more effective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2A90EB-687D-954D-A033-1474B5B74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241" y="1558343"/>
            <a:ext cx="5755359" cy="393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03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8714-B9B8-B94F-AA54-3357310DB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039" y="161925"/>
            <a:ext cx="10515600" cy="1325563"/>
          </a:xfrm>
        </p:spPr>
        <p:txBody>
          <a:bodyPr/>
          <a:lstStyle/>
          <a:p>
            <a:r>
              <a:rPr lang="en-US" altLang="zh-CN" dirty="0"/>
              <a:t>Insight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CD813D-7227-DB45-82BB-89A12D7101B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1956" y="1196905"/>
            <a:ext cx="10081683" cy="38126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48DC40-3AD9-9841-AD0F-491BBD34600A}"/>
              </a:ext>
            </a:extLst>
          </p:cNvPr>
          <p:cNvSpPr txBox="1"/>
          <p:nvPr/>
        </p:nvSpPr>
        <p:spPr>
          <a:xfrm>
            <a:off x="1915803" y="4964496"/>
            <a:ext cx="9237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It seems that train and test transaction dates don't overlap, so it would be </a:t>
            </a:r>
            <a:r>
              <a:rPr lang="en-US" sz="2400" b="1" dirty="0"/>
              <a:t>prudent to use time-based split for validation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672A96-5FDF-4B4B-A10D-57C7FF265F22}"/>
              </a:ext>
            </a:extLst>
          </p:cNvPr>
          <p:cNvSpPr txBox="1"/>
          <p:nvPr/>
        </p:nvSpPr>
        <p:spPr>
          <a:xfrm>
            <a:off x="1915804" y="5795493"/>
            <a:ext cx="9237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And the fraudulent transaction amount seems </a:t>
            </a:r>
            <a:r>
              <a:rPr lang="en-US" sz="2400" b="1" dirty="0"/>
              <a:t>smaller</a:t>
            </a:r>
            <a:r>
              <a:rPr lang="en-US" sz="2400" dirty="0"/>
              <a:t> then the real transaction amount  </a:t>
            </a:r>
          </a:p>
        </p:txBody>
      </p:sp>
    </p:spTree>
    <p:extLst>
      <p:ext uri="{BB962C8B-B14F-4D97-AF65-F5344CB8AC3E}">
        <p14:creationId xmlns:p14="http://schemas.microsoft.com/office/powerpoint/2010/main" val="134437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7F08A-4E5C-3B45-891D-F4219BE66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D11091A0-573D-644C-91DF-099722BF4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0985401"/>
              </p:ext>
            </p:extLst>
          </p:nvPr>
        </p:nvGraphicFramePr>
        <p:xfrm>
          <a:off x="838200" y="1690688"/>
          <a:ext cx="10515600" cy="4154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409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C15158-D4E0-A343-91B5-4463B340F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/>
          </a:blip>
          <a:srcRect b="927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E3374E-9F4C-354D-A895-41C5BA3A5786}"/>
              </a:ext>
            </a:extLst>
          </p:cNvPr>
          <p:cNvSpPr txBox="1"/>
          <p:nvPr/>
        </p:nvSpPr>
        <p:spPr>
          <a:xfrm>
            <a:off x="1614152" y="2114036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269535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235</Words>
  <Application>Microsoft Macintosh PowerPoint</Application>
  <PresentationFormat>Widescreen</PresentationFormat>
  <Paragraphs>30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IEEE-CIS Fraud Detection</vt:lpstr>
      <vt:lpstr>Context </vt:lpstr>
      <vt:lpstr>Interesting finding</vt:lpstr>
      <vt:lpstr>Insight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Fang Feng</dc:creator>
  <cp:lastModifiedBy>Fang Feng</cp:lastModifiedBy>
  <cp:revision>15</cp:revision>
  <dcterms:created xsi:type="dcterms:W3CDTF">2019-08-08T21:44:29Z</dcterms:created>
  <dcterms:modified xsi:type="dcterms:W3CDTF">2019-08-09T07:02:47Z</dcterms:modified>
</cp:coreProperties>
</file>

<file path=docProps/thumbnail.jpeg>
</file>